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25" d="100"/>
          <a:sy n="25" d="100"/>
        </p:scale>
        <p:origin x="1584" y="-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946400" y="9188450"/>
            <a:ext cx="24841200" cy="761365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946400" y="17272000"/>
            <a:ext cx="24841200" cy="13542797"/>
          </a:xfrm>
          <a:prstGeom prst="roundRect">
            <a:avLst>
              <a:gd name="adj" fmla="val 628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946400" y="3467100"/>
            <a:ext cx="24841200" cy="32766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n w="28575">
                  <a:noFill/>
                  <a:prstDash val="dash"/>
                </a:ln>
                <a:solidFill>
                  <a:srgbClr val="00B0F0"/>
                </a:solidFill>
              </a:rPr>
              <a:t>Conditional-Reset Technique with P-diode Active Pixel Sensor for Variable Sensitivity of CMOS Image Sensor</a:t>
            </a:r>
            <a:endParaRPr lang="ko-KR" altLang="en-US" dirty="0">
              <a:ln w="28575">
                <a:noFill/>
                <a:prstDash val="dash"/>
              </a:ln>
              <a:solidFill>
                <a:srgbClr val="00B0F0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946400" y="31013607"/>
            <a:ext cx="24841200" cy="9656929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857250" indent="-857250">
              <a:buFontTx/>
              <a:buChar char="-"/>
            </a:pPr>
            <a:endParaRPr lang="en-US" altLang="ko-KR" b="1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3429000" y="6387233"/>
            <a:ext cx="24358600" cy="28067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김상환</a:t>
            </a:r>
            <a:r>
              <a:rPr lang="en-US" altLang="ko-KR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</a:t>
            </a:r>
            <a:r>
              <a:rPr lang="en-US" altLang="ko-KR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신장규</a:t>
            </a:r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*</a:t>
            </a:r>
          </a:p>
          <a:p>
            <a:pPr algn="ctr"/>
            <a:r>
              <a:rPr lang="ko-KR" altLang="en-US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경북대학교 </a:t>
            </a:r>
            <a:r>
              <a:rPr lang="ko-KR" altLang="en-US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전자공학부</a:t>
            </a:r>
            <a:endParaRPr lang="en-US" altLang="ko-KR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*jkshin@ee.knu.ac.kr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6458" y="11355756"/>
            <a:ext cx="4791075" cy="5305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846" y="11486705"/>
            <a:ext cx="4924425" cy="525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/>
          <p:cNvSpPr txBox="1"/>
          <p:nvPr/>
        </p:nvSpPr>
        <p:spPr>
          <a:xfrm>
            <a:off x="15798800" y="11079779"/>
            <a:ext cx="109528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-&gt; </a:t>
            </a:r>
            <a:r>
              <a:rPr lang="ko-KR" altLang="en-US" sz="4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기존의 픽셀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의 구조에서는 한 프레임 이후의 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Photodiode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를 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Reset 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시키기 위한 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 transistor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가 필요하다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.</a:t>
            </a:r>
          </a:p>
          <a:p>
            <a:pPr algn="just"/>
            <a:endParaRPr lang="en-US" altLang="ko-KR" sz="44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  <a:p>
            <a:pPr algn="just"/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-&gt; </a:t>
            </a:r>
            <a:r>
              <a:rPr lang="ko-KR" altLang="en-US" sz="4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제안된 픽셀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 구조에서는 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Reset transistor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를 대신하여</a:t>
            </a:r>
            <a:r>
              <a:rPr lang="en-US" altLang="ko-KR" sz="4400" b="1" dirty="0">
                <a:latin typeface="맑은 고딕" pitchFamily="50" charset="-127"/>
                <a:ea typeface="맑은 고딕" pitchFamily="50" charset="-127"/>
                <a:sym typeface="Wingdings"/>
              </a:rPr>
              <a:t> 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P-diode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를 사용하여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, reset 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뿐만 아니라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, 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소량의 빛에서도 반응을 하여</a:t>
            </a:r>
            <a:r>
              <a:rPr lang="en-US" altLang="ko-KR" sz="4400" b="1" dirty="0">
                <a:latin typeface="맑은 고딕" pitchFamily="50" charset="-127"/>
                <a:ea typeface="맑은 고딕" pitchFamily="50" charset="-127"/>
                <a:sym typeface="Wingdings"/>
              </a:rPr>
              <a:t> 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감도를 향상 시킬 수 있다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.</a:t>
            </a:r>
            <a:endParaRPr lang="ko-KR" altLang="en-US" sz="44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60801" y="10541001"/>
            <a:ext cx="488147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Conventional Pixel</a:t>
            </a:r>
            <a:endParaRPr lang="ko-KR" altLang="en-US" sz="40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836459" y="10490202"/>
            <a:ext cx="488575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Proposed Pixel</a:t>
            </a:r>
            <a:endParaRPr lang="ko-KR" altLang="en-US" sz="40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389809" y="8864600"/>
            <a:ext cx="1954381" cy="1686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ln w="28575">
                  <a:noFill/>
                  <a:prstDash val="dash"/>
                </a:ln>
              </a:rPr>
              <a:t>서론</a:t>
            </a:r>
            <a:endParaRPr lang="en-US" altLang="ko-KR" b="1" dirty="0">
              <a:ln w="28575">
                <a:noFill/>
                <a:prstDash val="dash"/>
              </a:ln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440955" y="18970393"/>
            <a:ext cx="10591095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Proposed Pixel</a:t>
            </a:r>
            <a:endParaRPr lang="ko-KR" altLang="en-US" sz="44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7845" y="18970392"/>
            <a:ext cx="10898605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Conventional Pixel</a:t>
            </a:r>
            <a:endParaRPr lang="ko-KR" altLang="en-US" sz="44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0801" y="19938644"/>
            <a:ext cx="10855650" cy="6200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40956" y="19938644"/>
            <a:ext cx="10591095" cy="6458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3429000" y="26659813"/>
            <a:ext cx="23799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-&gt; </a:t>
            </a:r>
            <a:r>
              <a:rPr lang="ko-KR" altLang="en-US" sz="4400" b="1" dirty="0" err="1" smtClean="0">
                <a:latin typeface="맑은 고딕" pitchFamily="50" charset="-127"/>
                <a:ea typeface="맑은 고딕" pitchFamily="50" charset="-127"/>
                <a:sym typeface="Wingdings"/>
              </a:rPr>
              <a:t>수광부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 부분의 빛이 들어오게 되면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, 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표면에서 </a:t>
            </a:r>
            <a:r>
              <a:rPr lang="ko-KR" altLang="en-US" sz="4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일부의 빛은 신호 전자로 흡수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가 되고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, </a:t>
            </a:r>
            <a:r>
              <a:rPr lang="ko-KR" altLang="en-US" sz="4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일부의 빛은 반사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가 되게 된다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.</a:t>
            </a:r>
          </a:p>
          <a:p>
            <a:pPr algn="just"/>
            <a:endParaRPr lang="en-US" altLang="ko-KR" sz="44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  <a:p>
            <a:pPr algn="just"/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-&gt; 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이 반사 되는 빛은 소량이기 때문에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, </a:t>
            </a:r>
            <a:r>
              <a:rPr lang="ko-KR" altLang="en-US" sz="4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빛에 대한 </a:t>
            </a:r>
            <a:r>
              <a:rPr lang="ko-KR" altLang="en-US" sz="4400" b="1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반응성이</a:t>
            </a:r>
            <a:r>
              <a:rPr lang="ko-KR" altLang="en-US" sz="4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 높은 </a:t>
            </a:r>
            <a:r>
              <a:rPr lang="en-US" altLang="ko-KR" sz="4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/>
              </a:rPr>
              <a:t>P-diode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를 이용하여 다시 흡수를 할 수 있게 된다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.</a:t>
            </a:r>
            <a:r>
              <a:rPr lang="ko-KR" altLang="en-US" sz="4400" b="1" dirty="0">
                <a:latin typeface="맑은 고딕" pitchFamily="50" charset="-127"/>
                <a:ea typeface="맑은 고딕" pitchFamily="50" charset="-127"/>
                <a:sym typeface="Wingdings"/>
              </a:rPr>
              <a:t> </a:t>
            </a:r>
            <a:r>
              <a:rPr lang="ko-KR" altLang="en-US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이는 기존의 픽셀에서 소실되는 빛을 어느 정도 다시 흡수를 할 수 있게 된다</a:t>
            </a:r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.</a:t>
            </a:r>
            <a:endParaRPr lang="ko-KR" altLang="en-US" sz="44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4351706" y="17272000"/>
            <a:ext cx="1954382" cy="1686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ln w="28575">
                  <a:noFill/>
                  <a:prstDash val="dash"/>
                </a:ln>
              </a:rPr>
              <a:t>본</a:t>
            </a:r>
            <a:r>
              <a:rPr lang="ko-KR" altLang="en-US" b="1" dirty="0" smtClean="0">
                <a:ln w="28575">
                  <a:noFill/>
                  <a:prstDash val="dash"/>
                </a:ln>
              </a:rPr>
              <a:t>론</a:t>
            </a:r>
            <a:endParaRPr lang="en-US" altLang="ko-KR" b="1" dirty="0">
              <a:ln w="28575">
                <a:noFill/>
                <a:prstDash val="dash"/>
              </a:ln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4351706" y="31051981"/>
            <a:ext cx="1954381" cy="1686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ln w="28575">
                  <a:noFill/>
                  <a:prstDash val="dash"/>
                </a:ln>
              </a:rPr>
              <a:t>결론</a:t>
            </a:r>
            <a:endParaRPr lang="en-US" altLang="ko-KR" b="1" dirty="0">
              <a:ln w="28575">
                <a:noFill/>
                <a:prstDash val="dash"/>
              </a:ln>
            </a:endParaRPr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27570" y="32354751"/>
            <a:ext cx="10640457" cy="8116313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91198" y="32513190"/>
            <a:ext cx="5217795" cy="7040880"/>
          </a:xfrm>
          <a:prstGeom prst="rect">
            <a:avLst/>
          </a:prstGeom>
        </p:spPr>
      </p:pic>
      <p:sp>
        <p:nvSpPr>
          <p:cNvPr id="35" name="직사각형 34"/>
          <p:cNvSpPr/>
          <p:nvPr/>
        </p:nvSpPr>
        <p:spPr bwMode="auto">
          <a:xfrm rot="16200000">
            <a:off x="21157292" y="33951220"/>
            <a:ext cx="2229662" cy="9161847"/>
          </a:xfrm>
          <a:prstGeom prst="rect">
            <a:avLst/>
          </a:prstGeom>
          <a:noFill/>
          <a:ln w="127000" cap="flat" cmpd="sng" algn="ctr">
            <a:solidFill>
              <a:srgbClr val="D81712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428427" y="34158115"/>
            <a:ext cx="28694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Proposed Pixel</a:t>
            </a:r>
            <a:endParaRPr lang="ko-KR" altLang="en-US" sz="44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947745" y="37755737"/>
            <a:ext cx="38811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Conventional Pixel</a:t>
            </a:r>
            <a:endParaRPr lang="ko-KR" altLang="en-US" sz="44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385721" y="39646973"/>
            <a:ext cx="6701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&lt; </a:t>
            </a:r>
            <a:r>
              <a:rPr lang="ko-KR" altLang="en-US" sz="40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측정된 이미지센서 사진</a:t>
            </a:r>
            <a:r>
              <a:rPr lang="en-US" altLang="ko-KR" sz="4000" b="1" dirty="0" smtClean="0">
                <a:latin typeface="맑은 고딕" pitchFamily="50" charset="-127"/>
                <a:ea typeface="맑은 고딕" pitchFamily="50" charset="-127"/>
                <a:sym typeface="Wingdings"/>
              </a:rPr>
              <a:t>&gt;</a:t>
            </a:r>
            <a:endParaRPr lang="ko-KR" altLang="en-US" sz="4000" b="1" dirty="0" smtClean="0">
              <a:latin typeface="맑은 고딕" pitchFamily="50" charset="-127"/>
              <a:ea typeface="맑은 고딕" pitchFamily="50" charset="-127"/>
              <a:sym typeface="Wingdings"/>
            </a:endParaRPr>
          </a:p>
        </p:txBody>
      </p:sp>
      <p:sp>
        <p:nvSpPr>
          <p:cNvPr id="40" name="직사각형 39"/>
          <p:cNvSpPr/>
          <p:nvPr/>
        </p:nvSpPr>
        <p:spPr bwMode="auto">
          <a:xfrm rot="16200000">
            <a:off x="19871075" y="30356896"/>
            <a:ext cx="4904122" cy="9161847"/>
          </a:xfrm>
          <a:prstGeom prst="rect">
            <a:avLst/>
          </a:prstGeom>
          <a:noFill/>
          <a:ln w="127000" cap="flat" cmpd="sng" algn="ctr">
            <a:solidFill>
              <a:srgbClr val="D81712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141</Words>
  <Application>Microsoft Office PowerPoint</Application>
  <PresentationFormat>사용자 지정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돋움</vt:lpstr>
      <vt:lpstr>맑은 고딕</vt:lpstr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Kim Sang-Hwan</cp:lastModifiedBy>
  <cp:revision>16</cp:revision>
  <dcterms:created xsi:type="dcterms:W3CDTF">2018-03-08T06:02:33Z</dcterms:created>
  <dcterms:modified xsi:type="dcterms:W3CDTF">2020-04-21T07:47:19Z</dcterms:modified>
</cp:coreProperties>
</file>